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57" r:id="rId3"/>
    <p:sldId id="261" r:id="rId4"/>
    <p:sldId id="267" r:id="rId5"/>
    <p:sldId id="270" r:id="rId6"/>
    <p:sldId id="263" r:id="rId7"/>
    <p:sldId id="271" r:id="rId8"/>
    <p:sldId id="265" r:id="rId9"/>
    <p:sldId id="262" r:id="rId10"/>
    <p:sldId id="268" r:id="rId11"/>
    <p:sldId id="264" r:id="rId12"/>
    <p:sldId id="266" r:id="rId13"/>
    <p:sldId id="269" r:id="rId14"/>
    <p:sldId id="272" r:id="rId15"/>
    <p:sldId id="274" r:id="rId16"/>
    <p:sldId id="273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/>
    <p:restoredTop sz="94796"/>
  </p:normalViewPr>
  <p:slideViewPr>
    <p:cSldViewPr snapToGrid="0" snapToObjects="1">
      <p:cViewPr varScale="1">
        <p:scale>
          <a:sx n="108" d="100"/>
          <a:sy n="108" d="100"/>
        </p:scale>
        <p:origin x="23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Federal</a:t>
            </a:r>
            <a:r>
              <a:rPr lang="en-US" sz="1600" b="1" baseline="0" dirty="0"/>
              <a:t> Program Spending 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841289370078703E-2"/>
          <c:y val="0.137648429032454"/>
          <c:w val="0.92140871062992102"/>
          <c:h val="0.714307042673041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 2015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274.3</c:v>
                </c:pt>
                <c:pt idx="1">
                  <c:v>282.7</c:v>
                </c:pt>
                <c:pt idx="2">
                  <c:v>293</c:v>
                </c:pt>
                <c:pt idx="3">
                  <c:v>302.60000000000002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F0-7E4D-AB5E-B257FF1C11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Update 2017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  <c:pt idx="6">
                  <c:v>2022-23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287.2</c:v>
                </c:pt>
                <c:pt idx="1">
                  <c:v>304.89999999999998</c:v>
                </c:pt>
                <c:pt idx="2">
                  <c:v>312.2</c:v>
                </c:pt>
                <c:pt idx="3">
                  <c:v>319</c:v>
                </c:pt>
                <c:pt idx="4">
                  <c:v>328.9</c:v>
                </c:pt>
                <c:pt idx="5">
                  <c:v>338.6</c:v>
                </c:pt>
                <c:pt idx="6">
                  <c:v>371.3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F0-7E4D-AB5E-B257FF1C1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2812464"/>
        <c:axId val="-1881009824"/>
      </c:lineChart>
      <c:catAx>
        <c:axId val="-18828124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6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1009824"/>
        <c:crosses val="autoZero"/>
        <c:auto val="1"/>
        <c:lblAlgn val="ctr"/>
        <c:lblOffset val="90"/>
        <c:noMultiLvlLbl val="0"/>
      </c:catAx>
      <c:valAx>
        <c:axId val="-1881009824"/>
        <c:scaling>
          <c:orientation val="minMax"/>
          <c:min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  <a:alpha val="67000"/>
              </a:schemeClr>
            </a:solidFill>
            <a:prstDash val="sysDot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82812464"/>
        <c:crosses val="autoZero"/>
        <c:crossBetween val="between"/>
      </c:valAx>
      <c:spPr>
        <a:noFill/>
        <a:ln>
          <a:solidFill>
            <a:schemeClr val="tx1">
              <a:lumMod val="95000"/>
              <a:lumOff val="5000"/>
            </a:schemeClr>
          </a:solidFill>
          <a:prstDash val="sysDash"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A5-DA4A-928F-3850B3EA32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A5-DA4A-928F-3850B3EA32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A5-DA4A-928F-3850B3EA32D9}"/>
              </c:ext>
            </c:extLst>
          </c:dPt>
          <c:cat>
            <c:strRef>
              <c:f>Sheet1!$A$2:$A$4</c:f>
              <c:strCache>
                <c:ptCount val="3"/>
                <c:pt idx="0">
                  <c:v>Liberal Majority</c:v>
                </c:pt>
                <c:pt idx="1">
                  <c:v>Liberal Minority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76.599999999999994</c:v>
                </c:pt>
                <c:pt idx="1">
                  <c:v>18.3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A5-DA4A-928F-3850B3EA3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Federal Revenues</a:t>
            </a:r>
            <a:r>
              <a:rPr lang="en-US" b="1" baseline="0" dirty="0"/>
              <a:t> &amp; Program Expenses</a:t>
            </a:r>
          </a:p>
          <a:p>
            <a:pPr>
              <a:defRPr/>
            </a:pPr>
            <a:r>
              <a:rPr lang="en-US" b="1" baseline="0" dirty="0"/>
              <a:t>% of GDP</a:t>
            </a:r>
            <a:endParaRPr lang="en-US" b="1" dirty="0"/>
          </a:p>
        </c:rich>
      </c:tx>
      <c:layout>
        <c:manualLayout>
          <c:xMode val="edge"/>
          <c:yMode val="edge"/>
          <c:x val="0.159473917322835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1966-67</c:v>
                </c:pt>
                <c:pt idx="1">
                  <c:v>1967-68</c:v>
                </c:pt>
                <c:pt idx="2">
                  <c:v>1968-69</c:v>
                </c:pt>
                <c:pt idx="3">
                  <c:v>1969-70</c:v>
                </c:pt>
                <c:pt idx="4">
                  <c:v>1970-71</c:v>
                </c:pt>
                <c:pt idx="5">
                  <c:v>1971-72</c:v>
                </c:pt>
                <c:pt idx="6">
                  <c:v>1972-73</c:v>
                </c:pt>
                <c:pt idx="7">
                  <c:v>1973-74</c:v>
                </c:pt>
                <c:pt idx="8">
                  <c:v>1974-75</c:v>
                </c:pt>
                <c:pt idx="9">
                  <c:v>1975-76</c:v>
                </c:pt>
                <c:pt idx="10">
                  <c:v>1976-77</c:v>
                </c:pt>
                <c:pt idx="11">
                  <c:v>1977-78</c:v>
                </c:pt>
                <c:pt idx="12">
                  <c:v>1978-79</c:v>
                </c:pt>
                <c:pt idx="13">
                  <c:v>1979-80</c:v>
                </c:pt>
                <c:pt idx="14">
                  <c:v>1980-81</c:v>
                </c:pt>
                <c:pt idx="15">
                  <c:v>1981-82</c:v>
                </c:pt>
                <c:pt idx="16">
                  <c:v>1982-83</c:v>
                </c:pt>
                <c:pt idx="17">
                  <c:v>1983-84</c:v>
                </c:pt>
                <c:pt idx="18">
                  <c:v>1984-85</c:v>
                </c:pt>
                <c:pt idx="19">
                  <c:v>1985-86</c:v>
                </c:pt>
                <c:pt idx="20">
                  <c:v>1986-87</c:v>
                </c:pt>
                <c:pt idx="21">
                  <c:v>1987-88</c:v>
                </c:pt>
                <c:pt idx="22">
                  <c:v>1988-89</c:v>
                </c:pt>
                <c:pt idx="23">
                  <c:v>1989-90</c:v>
                </c:pt>
                <c:pt idx="24">
                  <c:v>1990-91</c:v>
                </c:pt>
                <c:pt idx="25">
                  <c:v>1991-92</c:v>
                </c:pt>
                <c:pt idx="26">
                  <c:v>1992-93</c:v>
                </c:pt>
                <c:pt idx="27">
                  <c:v>1993-94</c:v>
                </c:pt>
                <c:pt idx="28">
                  <c:v>1994-95</c:v>
                </c:pt>
                <c:pt idx="29">
                  <c:v>1995-96</c:v>
                </c:pt>
                <c:pt idx="30">
                  <c:v>1996-97</c:v>
                </c:pt>
                <c:pt idx="31">
                  <c:v>1997-98</c:v>
                </c:pt>
                <c:pt idx="32">
                  <c:v>1998-99</c:v>
                </c:pt>
                <c:pt idx="33">
                  <c:v>1999-00</c:v>
                </c:pt>
                <c:pt idx="34">
                  <c:v>2000-01</c:v>
                </c:pt>
                <c:pt idx="35">
                  <c:v>2001-02</c:v>
                </c:pt>
                <c:pt idx="36">
                  <c:v>2002-03</c:v>
                </c:pt>
                <c:pt idx="37">
                  <c:v>2003-04</c:v>
                </c:pt>
                <c:pt idx="38">
                  <c:v>2004-05</c:v>
                </c:pt>
                <c:pt idx="39">
                  <c:v>2005-06</c:v>
                </c:pt>
                <c:pt idx="40">
                  <c:v>2006-07</c:v>
                </c:pt>
                <c:pt idx="41">
                  <c:v>2007-08</c:v>
                </c:pt>
                <c:pt idx="42">
                  <c:v>2008-09</c:v>
                </c:pt>
                <c:pt idx="43">
                  <c:v>2009-10</c:v>
                </c:pt>
                <c:pt idx="44">
                  <c:v>2010-11</c:v>
                </c:pt>
                <c:pt idx="45">
                  <c:v>2011-12</c:v>
                </c:pt>
                <c:pt idx="46">
                  <c:v>2012-13</c:v>
                </c:pt>
                <c:pt idx="47">
                  <c:v>2013-14</c:v>
                </c:pt>
                <c:pt idx="48">
                  <c:v>2014-15</c:v>
                </c:pt>
                <c:pt idx="49">
                  <c:v>2015-16</c:v>
                </c:pt>
                <c:pt idx="50">
                  <c:v>2016-17</c:v>
                </c:pt>
              </c:strCache>
            </c:strRef>
          </c:cat>
          <c:val>
            <c:numRef>
              <c:f>Sheet1!$B$2:$B$52</c:f>
              <c:numCache>
                <c:formatCode>#,##0.0</c:formatCode>
                <c:ptCount val="51"/>
                <c:pt idx="0">
                  <c:v>15.4</c:v>
                </c:pt>
                <c:pt idx="1">
                  <c:v>15.7</c:v>
                </c:pt>
                <c:pt idx="2">
                  <c:v>16.2</c:v>
                </c:pt>
                <c:pt idx="3">
                  <c:v>17.600000000000001</c:v>
                </c:pt>
                <c:pt idx="4">
                  <c:v>17.100000000000001</c:v>
                </c:pt>
                <c:pt idx="5">
                  <c:v>17.399999999999999</c:v>
                </c:pt>
                <c:pt idx="6">
                  <c:v>18</c:v>
                </c:pt>
                <c:pt idx="7">
                  <c:v>17.8</c:v>
                </c:pt>
                <c:pt idx="8">
                  <c:v>19.5</c:v>
                </c:pt>
                <c:pt idx="9">
                  <c:v>18.7</c:v>
                </c:pt>
                <c:pt idx="10">
                  <c:v>17.600000000000001</c:v>
                </c:pt>
                <c:pt idx="11">
                  <c:v>16.100000000000001</c:v>
                </c:pt>
                <c:pt idx="12">
                  <c:v>15.6</c:v>
                </c:pt>
                <c:pt idx="13">
                  <c:v>15.5</c:v>
                </c:pt>
                <c:pt idx="14">
                  <c:v>16.899999999999999</c:v>
                </c:pt>
                <c:pt idx="15">
                  <c:v>18.3</c:v>
                </c:pt>
                <c:pt idx="16">
                  <c:v>17.399999999999999</c:v>
                </c:pt>
                <c:pt idx="17">
                  <c:v>15.5</c:v>
                </c:pt>
                <c:pt idx="18">
                  <c:v>15.6</c:v>
                </c:pt>
                <c:pt idx="19">
                  <c:v>15.6</c:v>
                </c:pt>
                <c:pt idx="20">
                  <c:v>16.5</c:v>
                </c:pt>
                <c:pt idx="21">
                  <c:v>17</c:v>
                </c:pt>
                <c:pt idx="22">
                  <c:v>17</c:v>
                </c:pt>
                <c:pt idx="23">
                  <c:v>17.3</c:v>
                </c:pt>
                <c:pt idx="24">
                  <c:v>17.3</c:v>
                </c:pt>
                <c:pt idx="25">
                  <c:v>18</c:v>
                </c:pt>
                <c:pt idx="26">
                  <c:v>17.399999999999999</c:v>
                </c:pt>
                <c:pt idx="27">
                  <c:v>16.600000000000001</c:v>
                </c:pt>
                <c:pt idx="28">
                  <c:v>16.600000000000001</c:v>
                </c:pt>
                <c:pt idx="29">
                  <c:v>16.899999999999999</c:v>
                </c:pt>
                <c:pt idx="30">
                  <c:v>17.5</c:v>
                </c:pt>
                <c:pt idx="31">
                  <c:v>17.8</c:v>
                </c:pt>
                <c:pt idx="32">
                  <c:v>17.7</c:v>
                </c:pt>
                <c:pt idx="33">
                  <c:v>17.600000000000001</c:v>
                </c:pt>
                <c:pt idx="34">
                  <c:v>17.600000000000001</c:v>
                </c:pt>
                <c:pt idx="35">
                  <c:v>16.100000000000001</c:v>
                </c:pt>
                <c:pt idx="36">
                  <c:v>16</c:v>
                </c:pt>
                <c:pt idx="37">
                  <c:v>16.100000000000001</c:v>
                </c:pt>
                <c:pt idx="38">
                  <c:v>16.100000000000001</c:v>
                </c:pt>
                <c:pt idx="39">
                  <c:v>15.8</c:v>
                </c:pt>
                <c:pt idx="40">
                  <c:v>16</c:v>
                </c:pt>
                <c:pt idx="41">
                  <c:v>15.6</c:v>
                </c:pt>
                <c:pt idx="42">
                  <c:v>14.4</c:v>
                </c:pt>
                <c:pt idx="43">
                  <c:v>14.2</c:v>
                </c:pt>
                <c:pt idx="44">
                  <c:v>14.5</c:v>
                </c:pt>
                <c:pt idx="45">
                  <c:v>14.1</c:v>
                </c:pt>
                <c:pt idx="46">
                  <c:v>14.1</c:v>
                </c:pt>
                <c:pt idx="47">
                  <c:v>14.3</c:v>
                </c:pt>
                <c:pt idx="48">
                  <c:v>14.2</c:v>
                </c:pt>
                <c:pt idx="49">
                  <c:v>14.9</c:v>
                </c:pt>
                <c:pt idx="50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7A-8849-890D-96F347C78F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Program Expenses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1966-67</c:v>
                </c:pt>
                <c:pt idx="1">
                  <c:v>1967-68</c:v>
                </c:pt>
                <c:pt idx="2">
                  <c:v>1968-69</c:v>
                </c:pt>
                <c:pt idx="3">
                  <c:v>1969-70</c:v>
                </c:pt>
                <c:pt idx="4">
                  <c:v>1970-71</c:v>
                </c:pt>
                <c:pt idx="5">
                  <c:v>1971-72</c:v>
                </c:pt>
                <c:pt idx="6">
                  <c:v>1972-73</c:v>
                </c:pt>
                <c:pt idx="7">
                  <c:v>1973-74</c:v>
                </c:pt>
                <c:pt idx="8">
                  <c:v>1974-75</c:v>
                </c:pt>
                <c:pt idx="9">
                  <c:v>1975-76</c:v>
                </c:pt>
                <c:pt idx="10">
                  <c:v>1976-77</c:v>
                </c:pt>
                <c:pt idx="11">
                  <c:v>1977-78</c:v>
                </c:pt>
                <c:pt idx="12">
                  <c:v>1978-79</c:v>
                </c:pt>
                <c:pt idx="13">
                  <c:v>1979-80</c:v>
                </c:pt>
                <c:pt idx="14">
                  <c:v>1980-81</c:v>
                </c:pt>
                <c:pt idx="15">
                  <c:v>1981-82</c:v>
                </c:pt>
                <c:pt idx="16">
                  <c:v>1982-83</c:v>
                </c:pt>
                <c:pt idx="17">
                  <c:v>1983-84</c:v>
                </c:pt>
                <c:pt idx="18">
                  <c:v>1984-85</c:v>
                </c:pt>
                <c:pt idx="19">
                  <c:v>1985-86</c:v>
                </c:pt>
                <c:pt idx="20">
                  <c:v>1986-87</c:v>
                </c:pt>
                <c:pt idx="21">
                  <c:v>1987-88</c:v>
                </c:pt>
                <c:pt idx="22">
                  <c:v>1988-89</c:v>
                </c:pt>
                <c:pt idx="23">
                  <c:v>1989-90</c:v>
                </c:pt>
                <c:pt idx="24">
                  <c:v>1990-91</c:v>
                </c:pt>
                <c:pt idx="25">
                  <c:v>1991-92</c:v>
                </c:pt>
                <c:pt idx="26">
                  <c:v>1992-93</c:v>
                </c:pt>
                <c:pt idx="27">
                  <c:v>1993-94</c:v>
                </c:pt>
                <c:pt idx="28">
                  <c:v>1994-95</c:v>
                </c:pt>
                <c:pt idx="29">
                  <c:v>1995-96</c:v>
                </c:pt>
                <c:pt idx="30">
                  <c:v>1996-97</c:v>
                </c:pt>
                <c:pt idx="31">
                  <c:v>1997-98</c:v>
                </c:pt>
                <c:pt idx="32">
                  <c:v>1998-99</c:v>
                </c:pt>
                <c:pt idx="33">
                  <c:v>1999-00</c:v>
                </c:pt>
                <c:pt idx="34">
                  <c:v>2000-01</c:v>
                </c:pt>
                <c:pt idx="35">
                  <c:v>2001-02</c:v>
                </c:pt>
                <c:pt idx="36">
                  <c:v>2002-03</c:v>
                </c:pt>
                <c:pt idx="37">
                  <c:v>2003-04</c:v>
                </c:pt>
                <c:pt idx="38">
                  <c:v>2004-05</c:v>
                </c:pt>
                <c:pt idx="39">
                  <c:v>2005-06</c:v>
                </c:pt>
                <c:pt idx="40">
                  <c:v>2006-07</c:v>
                </c:pt>
                <c:pt idx="41">
                  <c:v>2007-08</c:v>
                </c:pt>
                <c:pt idx="42">
                  <c:v>2008-09</c:v>
                </c:pt>
                <c:pt idx="43">
                  <c:v>2009-10</c:v>
                </c:pt>
                <c:pt idx="44">
                  <c:v>2010-11</c:v>
                </c:pt>
                <c:pt idx="45">
                  <c:v>2011-12</c:v>
                </c:pt>
                <c:pt idx="46">
                  <c:v>2012-13</c:v>
                </c:pt>
                <c:pt idx="47">
                  <c:v>2013-14</c:v>
                </c:pt>
                <c:pt idx="48">
                  <c:v>2014-15</c:v>
                </c:pt>
                <c:pt idx="49">
                  <c:v>2015-16</c:v>
                </c:pt>
                <c:pt idx="50">
                  <c:v>2016-17</c:v>
                </c:pt>
              </c:strCache>
            </c:strRef>
          </c:cat>
          <c:val>
            <c:numRef>
              <c:f>Sheet1!$C$2:$C$52</c:f>
              <c:numCache>
                <c:formatCode>#,##0.0</c:formatCode>
                <c:ptCount val="51"/>
                <c:pt idx="0">
                  <c:v>14.3</c:v>
                </c:pt>
                <c:pt idx="1">
                  <c:v>15.3</c:v>
                </c:pt>
                <c:pt idx="2">
                  <c:v>15.1</c:v>
                </c:pt>
                <c:pt idx="3">
                  <c:v>15.4</c:v>
                </c:pt>
                <c:pt idx="4">
                  <c:v>16.100000000000001</c:v>
                </c:pt>
                <c:pt idx="5">
                  <c:v>17.100000000000001</c:v>
                </c:pt>
                <c:pt idx="6">
                  <c:v>17.7</c:v>
                </c:pt>
                <c:pt idx="7">
                  <c:v>17.600000000000001</c:v>
                </c:pt>
                <c:pt idx="8">
                  <c:v>18.8</c:v>
                </c:pt>
                <c:pt idx="9">
                  <c:v>20</c:v>
                </c:pt>
                <c:pt idx="10">
                  <c:v>18.7</c:v>
                </c:pt>
                <c:pt idx="11">
                  <c:v>18.5</c:v>
                </c:pt>
                <c:pt idx="12">
                  <c:v>18.100000000000001</c:v>
                </c:pt>
                <c:pt idx="13">
                  <c:v>16.7</c:v>
                </c:pt>
                <c:pt idx="14">
                  <c:v>18.2</c:v>
                </c:pt>
                <c:pt idx="15">
                  <c:v>18.5</c:v>
                </c:pt>
                <c:pt idx="16">
                  <c:v>20.6</c:v>
                </c:pt>
                <c:pt idx="17">
                  <c:v>18.399999999999999</c:v>
                </c:pt>
                <c:pt idx="18">
                  <c:v>18.3</c:v>
                </c:pt>
                <c:pt idx="19">
                  <c:v>16.8</c:v>
                </c:pt>
                <c:pt idx="20">
                  <c:v>16.8</c:v>
                </c:pt>
                <c:pt idx="21">
                  <c:v>16.600000000000001</c:v>
                </c:pt>
                <c:pt idx="22">
                  <c:v>15.8</c:v>
                </c:pt>
                <c:pt idx="23">
                  <c:v>15.5</c:v>
                </c:pt>
                <c:pt idx="24">
                  <c:v>15.7</c:v>
                </c:pt>
                <c:pt idx="25">
                  <c:v>16.399999999999999</c:v>
                </c:pt>
                <c:pt idx="26">
                  <c:v>17.100000000000001</c:v>
                </c:pt>
                <c:pt idx="27">
                  <c:v>16.399999999999999</c:v>
                </c:pt>
                <c:pt idx="28">
                  <c:v>15.6</c:v>
                </c:pt>
                <c:pt idx="29">
                  <c:v>14.6</c:v>
                </c:pt>
                <c:pt idx="30">
                  <c:v>13</c:v>
                </c:pt>
                <c:pt idx="31">
                  <c:v>12.7</c:v>
                </c:pt>
                <c:pt idx="32">
                  <c:v>12.4</c:v>
                </c:pt>
                <c:pt idx="33">
                  <c:v>11.8</c:v>
                </c:pt>
                <c:pt idx="34">
                  <c:v>11.8</c:v>
                </c:pt>
                <c:pt idx="35">
                  <c:v>11.9</c:v>
                </c:pt>
                <c:pt idx="36">
                  <c:v>12.3</c:v>
                </c:pt>
                <c:pt idx="37">
                  <c:v>12.5</c:v>
                </c:pt>
                <c:pt idx="38">
                  <c:v>13.4</c:v>
                </c:pt>
                <c:pt idx="39">
                  <c:v>12.5</c:v>
                </c:pt>
                <c:pt idx="40">
                  <c:v>12.8</c:v>
                </c:pt>
                <c:pt idx="41">
                  <c:v>12.9</c:v>
                </c:pt>
                <c:pt idx="42">
                  <c:v>12.8</c:v>
                </c:pt>
                <c:pt idx="43">
                  <c:v>15.8</c:v>
                </c:pt>
                <c:pt idx="44">
                  <c:v>14.6</c:v>
                </c:pt>
                <c:pt idx="45">
                  <c:v>13.8</c:v>
                </c:pt>
                <c:pt idx="46">
                  <c:v>13.5</c:v>
                </c:pt>
                <c:pt idx="47">
                  <c:v>13.1</c:v>
                </c:pt>
                <c:pt idx="48">
                  <c:v>12.8</c:v>
                </c:pt>
                <c:pt idx="49">
                  <c:v>13.6</c:v>
                </c:pt>
                <c:pt idx="50">
                  <c:v>14.2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7A-8849-890D-96F347C78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46060704"/>
        <c:axId val="-1846058656"/>
      </c:lineChart>
      <c:catAx>
        <c:axId val="-18460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6058656"/>
        <c:crosses val="autoZero"/>
        <c:auto val="1"/>
        <c:lblAlgn val="ctr"/>
        <c:lblOffset val="100"/>
        <c:noMultiLvlLbl val="0"/>
      </c:catAx>
      <c:valAx>
        <c:axId val="-1846058656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460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Budgetary Deficit</a:t>
            </a:r>
          </a:p>
          <a:p>
            <a:pPr>
              <a:defRPr/>
            </a:pPr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% of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Budgetary Deficit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1966-67</c:v>
                </c:pt>
                <c:pt idx="1">
                  <c:v>1967-68</c:v>
                </c:pt>
                <c:pt idx="2">
                  <c:v>1968-69</c:v>
                </c:pt>
                <c:pt idx="3">
                  <c:v>1969-70</c:v>
                </c:pt>
                <c:pt idx="4">
                  <c:v>1970-71</c:v>
                </c:pt>
                <c:pt idx="5">
                  <c:v>1971-72</c:v>
                </c:pt>
                <c:pt idx="6">
                  <c:v>1972-73</c:v>
                </c:pt>
                <c:pt idx="7">
                  <c:v>1973-74</c:v>
                </c:pt>
                <c:pt idx="8">
                  <c:v>1974-75</c:v>
                </c:pt>
                <c:pt idx="9">
                  <c:v>1975-76</c:v>
                </c:pt>
                <c:pt idx="10">
                  <c:v>1976-77</c:v>
                </c:pt>
                <c:pt idx="11">
                  <c:v>1977-78</c:v>
                </c:pt>
                <c:pt idx="12">
                  <c:v>1978-79</c:v>
                </c:pt>
                <c:pt idx="13">
                  <c:v>1979-80</c:v>
                </c:pt>
                <c:pt idx="14">
                  <c:v>1980-81</c:v>
                </c:pt>
                <c:pt idx="15">
                  <c:v>1981-82</c:v>
                </c:pt>
                <c:pt idx="16">
                  <c:v>1982-83</c:v>
                </c:pt>
                <c:pt idx="17">
                  <c:v>1983-84</c:v>
                </c:pt>
                <c:pt idx="18">
                  <c:v>1984-85</c:v>
                </c:pt>
                <c:pt idx="19">
                  <c:v>1985-86</c:v>
                </c:pt>
                <c:pt idx="20">
                  <c:v>1986-87</c:v>
                </c:pt>
                <c:pt idx="21">
                  <c:v>1987-88</c:v>
                </c:pt>
                <c:pt idx="22">
                  <c:v>1988-89</c:v>
                </c:pt>
                <c:pt idx="23">
                  <c:v>1989-90</c:v>
                </c:pt>
                <c:pt idx="24">
                  <c:v>1990-91</c:v>
                </c:pt>
                <c:pt idx="25">
                  <c:v>1991-92</c:v>
                </c:pt>
                <c:pt idx="26">
                  <c:v>1992-93</c:v>
                </c:pt>
                <c:pt idx="27">
                  <c:v>1993-94</c:v>
                </c:pt>
                <c:pt idx="28">
                  <c:v>1994-95</c:v>
                </c:pt>
                <c:pt idx="29">
                  <c:v>1995-96</c:v>
                </c:pt>
                <c:pt idx="30">
                  <c:v>1996-97</c:v>
                </c:pt>
                <c:pt idx="31">
                  <c:v>1997-98</c:v>
                </c:pt>
                <c:pt idx="32">
                  <c:v>1998-99</c:v>
                </c:pt>
                <c:pt idx="33">
                  <c:v>1999-00</c:v>
                </c:pt>
                <c:pt idx="34">
                  <c:v>2000-01</c:v>
                </c:pt>
                <c:pt idx="35">
                  <c:v>2001-02</c:v>
                </c:pt>
                <c:pt idx="36">
                  <c:v>2002-03</c:v>
                </c:pt>
                <c:pt idx="37">
                  <c:v>2003-04</c:v>
                </c:pt>
                <c:pt idx="38">
                  <c:v>2004-05</c:v>
                </c:pt>
                <c:pt idx="39">
                  <c:v>2005-06</c:v>
                </c:pt>
                <c:pt idx="40">
                  <c:v>2006-07</c:v>
                </c:pt>
                <c:pt idx="41">
                  <c:v>2007-08</c:v>
                </c:pt>
                <c:pt idx="42">
                  <c:v>2008-09</c:v>
                </c:pt>
                <c:pt idx="43">
                  <c:v>2009-10</c:v>
                </c:pt>
                <c:pt idx="44">
                  <c:v>2010-11</c:v>
                </c:pt>
                <c:pt idx="45">
                  <c:v>2011-12</c:v>
                </c:pt>
                <c:pt idx="46">
                  <c:v>2012-13</c:v>
                </c:pt>
                <c:pt idx="47">
                  <c:v>2013-14</c:v>
                </c:pt>
                <c:pt idx="48">
                  <c:v>2014-15</c:v>
                </c:pt>
                <c:pt idx="49">
                  <c:v>2015-16</c:v>
                </c:pt>
                <c:pt idx="50">
                  <c:v>2016-17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-0.7</c:v>
                </c:pt>
                <c:pt idx="1">
                  <c:v>-1.5</c:v>
                </c:pt>
                <c:pt idx="2">
                  <c:v>-0.9</c:v>
                </c:pt>
                <c:pt idx="3">
                  <c:v>0.2</c:v>
                </c:pt>
                <c:pt idx="4">
                  <c:v>-1.1000000000000001</c:v>
                </c:pt>
                <c:pt idx="5">
                  <c:v>-1.8</c:v>
                </c:pt>
                <c:pt idx="6">
                  <c:v>-1.7</c:v>
                </c:pt>
                <c:pt idx="7">
                  <c:v>-1.7</c:v>
                </c:pt>
                <c:pt idx="8">
                  <c:v>-1.4</c:v>
                </c:pt>
                <c:pt idx="9">
                  <c:v>-3.6</c:v>
                </c:pt>
                <c:pt idx="10">
                  <c:v>-3.4</c:v>
                </c:pt>
                <c:pt idx="11">
                  <c:v>-4.9000000000000004</c:v>
                </c:pt>
                <c:pt idx="12">
                  <c:v>-5.3</c:v>
                </c:pt>
                <c:pt idx="13">
                  <c:v>-4.3</c:v>
                </c:pt>
                <c:pt idx="14">
                  <c:v>-4.5999999999999996</c:v>
                </c:pt>
                <c:pt idx="15">
                  <c:v>-4.3</c:v>
                </c:pt>
                <c:pt idx="16">
                  <c:v>-7.5</c:v>
                </c:pt>
                <c:pt idx="17">
                  <c:v>-7.7</c:v>
                </c:pt>
                <c:pt idx="18">
                  <c:v>-8.1</c:v>
                </c:pt>
                <c:pt idx="19">
                  <c:v>-6.7</c:v>
                </c:pt>
                <c:pt idx="20">
                  <c:v>-5.7</c:v>
                </c:pt>
                <c:pt idx="21">
                  <c:v>-5.0999999999999996</c:v>
                </c:pt>
                <c:pt idx="22">
                  <c:v>-4.5</c:v>
                </c:pt>
                <c:pt idx="23">
                  <c:v>-4.4000000000000004</c:v>
                </c:pt>
                <c:pt idx="24">
                  <c:v>-4.9000000000000004</c:v>
                </c:pt>
                <c:pt idx="25">
                  <c:v>-4.5999999999999996</c:v>
                </c:pt>
                <c:pt idx="26">
                  <c:v>-5.4</c:v>
                </c:pt>
                <c:pt idx="27">
                  <c:v>-5.2</c:v>
                </c:pt>
                <c:pt idx="28">
                  <c:v>-4.5999999999999996</c:v>
                </c:pt>
                <c:pt idx="29">
                  <c:v>-3.6</c:v>
                </c:pt>
                <c:pt idx="30">
                  <c:v>-1</c:v>
                </c:pt>
                <c:pt idx="31">
                  <c:v>0.3</c:v>
                </c:pt>
                <c:pt idx="32">
                  <c:v>0.6</c:v>
                </c:pt>
                <c:pt idx="33">
                  <c:v>1.4</c:v>
                </c:pt>
                <c:pt idx="34">
                  <c:v>1.8</c:v>
                </c:pt>
                <c:pt idx="35">
                  <c:v>0.7</c:v>
                </c:pt>
                <c:pt idx="36">
                  <c:v>0.6</c:v>
                </c:pt>
                <c:pt idx="37">
                  <c:v>0.7</c:v>
                </c:pt>
                <c:pt idx="38">
                  <c:v>0.1</c:v>
                </c:pt>
                <c:pt idx="39">
                  <c:v>0.9</c:v>
                </c:pt>
                <c:pt idx="40">
                  <c:v>0.9</c:v>
                </c:pt>
                <c:pt idx="41">
                  <c:v>0.6</c:v>
                </c:pt>
                <c:pt idx="42">
                  <c:v>-0.3</c:v>
                </c:pt>
                <c:pt idx="43">
                  <c:v>-3.5</c:v>
                </c:pt>
                <c:pt idx="44">
                  <c:v>-2</c:v>
                </c:pt>
                <c:pt idx="45">
                  <c:v>-1.5</c:v>
                </c:pt>
                <c:pt idx="46">
                  <c:v>-1</c:v>
                </c:pt>
                <c:pt idx="47">
                  <c:v>-0.3</c:v>
                </c:pt>
                <c:pt idx="48">
                  <c:v>0.1</c:v>
                </c:pt>
                <c:pt idx="49">
                  <c:v>0</c:v>
                </c:pt>
                <c:pt idx="50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5-CF4B-BAE5-EA896B003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86218688"/>
        <c:axId val="-1786216368"/>
      </c:areaChart>
      <c:catAx>
        <c:axId val="-178621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6216368"/>
        <c:crosses val="autoZero"/>
        <c:auto val="1"/>
        <c:lblAlgn val="ctr"/>
        <c:lblOffset val="100"/>
        <c:noMultiLvlLbl val="0"/>
      </c:catAx>
      <c:valAx>
        <c:axId val="-178621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86218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0.0687</cdr:y>
    </cdr:from>
    <cdr:to>
      <cdr:x>0.10299</cdr:x>
      <cdr:y>0.1255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95506"/>
          <a:ext cx="837089" cy="3270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$ billions</a:t>
          </a:r>
        </a:p>
      </cdr:txBody>
    </cdr:sp>
  </cdr:relSizeAnchor>
  <cdr:relSizeAnchor xmlns:cdr="http://schemas.openxmlformats.org/drawingml/2006/chartDrawing">
    <cdr:from>
      <cdr:x>0.5</cdr:x>
      <cdr:y>0.24233</cdr:y>
    </cdr:from>
    <cdr:to>
      <cdr:x>0.78972</cdr:x>
      <cdr:y>0.30113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32200" y="1104006"/>
          <a:ext cx="2104642" cy="2678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PM Trudeau Update 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B34A0-4683-0A43-8B3F-593F03B67317}" type="datetimeFigureOut">
              <a:rPr lang="en-CA" smtClean="0"/>
              <a:t>2018-02-06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40B00-900F-8043-BD19-699B8A5055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77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0275-89A9-5B48-9DBB-94D627A2D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8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40B00-900F-8043-BD19-699B8A5055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55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976" y="1907930"/>
            <a:ext cx="8254048" cy="1470025"/>
          </a:xfrm>
        </p:spPr>
        <p:txBody>
          <a:bodyPr/>
          <a:lstStyle>
            <a:lvl1pPr algn="l">
              <a:defRPr>
                <a:solidFill>
                  <a:srgbClr val="0F2C5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976" y="3389003"/>
            <a:ext cx="8254048" cy="99945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accent2"/>
                </a:solidFill>
                <a:latin typeface="Helvetica Light"/>
                <a:cs typeface="Helvetic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IFSD-IFPD_Logo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7" y="266665"/>
            <a:ext cx="2190220" cy="762383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893165"/>
            <a:ext cx="9144000" cy="982195"/>
          </a:xfrm>
          <a:prstGeom prst="rect">
            <a:avLst/>
          </a:prstGeom>
          <a:solidFill>
            <a:srgbClr val="0F2C52"/>
          </a:solidFill>
          <a:ln>
            <a:solidFill>
              <a:srgbClr val="0F2C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024370"/>
            <a:ext cx="9143994" cy="719785"/>
          </a:xfrm>
          <a:prstGeom prst="rect">
            <a:avLst/>
          </a:prstGeom>
        </p:spPr>
      </p:pic>
      <p:pic>
        <p:nvPicPr>
          <p:cNvPr id="10" name="Picture 9" descr="uottawa_hor_blac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16" y="266665"/>
            <a:ext cx="2851408" cy="76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770629" y="2871666"/>
            <a:ext cx="6928395" cy="1114669"/>
          </a:xfrm>
        </p:spPr>
        <p:txBody>
          <a:bodyPr tIns="0" bIns="0" anchor="ctr">
            <a:normAutofit/>
          </a:bodyPr>
          <a:lstStyle>
            <a:lvl1pPr algn="l">
              <a:lnSpc>
                <a:spcPct val="100000"/>
              </a:lnSpc>
              <a:defRPr>
                <a:solidFill>
                  <a:srgbClr val="0F2C52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pic>
        <p:nvPicPr>
          <p:cNvPr id="14" name="Picture 13" descr="IFSD-IFPD_Logo_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/>
          <a:stretch/>
        </p:blipFill>
        <p:spPr>
          <a:xfrm>
            <a:off x="444976" y="2871666"/>
            <a:ext cx="1149517" cy="11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1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75"/>
            <a:ext cx="4038600" cy="4703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75"/>
            <a:ext cx="4038600" cy="4703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7814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790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87814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790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0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0196"/>
            <a:ext cx="8229600" cy="879945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2705"/>
            <a:ext cx="8229600" cy="477803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7" name="Picture 6" descr="IFSD-IFPD_Logo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9"/>
            <a:ext cx="862271" cy="3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3200" b="0" i="0" kern="1200">
          <a:solidFill>
            <a:srgbClr val="0F2C52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b="0" i="0" kern="1200">
          <a:solidFill>
            <a:srgbClr val="0F2C52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b="0" i="0" kern="1200">
          <a:solidFill>
            <a:srgbClr val="0F2C52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F2C52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F2C52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2C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6" y="451355"/>
            <a:ext cx="2276955" cy="796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34" y="331992"/>
            <a:ext cx="3060700" cy="82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/>
          <a:stretch/>
        </p:blipFill>
        <p:spPr>
          <a:xfrm>
            <a:off x="0" y="4445000"/>
            <a:ext cx="2165574" cy="241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74" y="4445000"/>
            <a:ext cx="2413000" cy="241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74" y="4445000"/>
            <a:ext cx="2413000" cy="2413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4976" y="2065099"/>
            <a:ext cx="8254048" cy="1018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How Well is the Federal Government Collecting </a:t>
            </a:r>
          </a:p>
          <a:p>
            <a:r>
              <a:rPr lang="en-US" sz="3200" dirty="0">
                <a:solidFill>
                  <a:schemeClr val="bg1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and Spending Your Money?</a:t>
            </a:r>
            <a:endParaRPr lang="en-CA" sz="3200" dirty="0">
              <a:solidFill>
                <a:schemeClr val="bg1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9"/>
          <a:stretch/>
        </p:blipFill>
        <p:spPr>
          <a:xfrm>
            <a:off x="6991098" y="4445000"/>
            <a:ext cx="2152902" cy="24130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4976" y="3513693"/>
            <a:ext cx="8254048" cy="20736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b="1" dirty="0">
                <a:solidFill>
                  <a:srgbClr val="B3924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Kevin Page</a:t>
            </a:r>
          </a:p>
          <a:p>
            <a:pPr marL="0" indent="0">
              <a:buNone/>
            </a:pPr>
            <a:endParaRPr lang="en-CA" sz="1800" b="1" dirty="0">
              <a:solidFill>
                <a:srgbClr val="B39242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CA" sz="1800" dirty="0">
                <a:solidFill>
                  <a:srgbClr val="B3924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CAMIC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800" dirty="0">
                <a:solidFill>
                  <a:srgbClr val="B3924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Canadian Association of Mutual Assurance Companies of Canada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800" dirty="0">
                <a:solidFill>
                  <a:srgbClr val="B3924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Ottawa, ON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CA" sz="1800" dirty="0">
                <a:solidFill>
                  <a:srgbClr val="B3924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Tuesday, February 6, 2018</a:t>
            </a:r>
          </a:p>
          <a:p>
            <a:pPr marL="0" indent="0">
              <a:buNone/>
            </a:pPr>
            <a:endParaRPr lang="en-US" sz="1800" dirty="0">
              <a:solidFill>
                <a:srgbClr val="B39242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pPr marL="0" indent="0">
              <a:buNone/>
            </a:pPr>
            <a:endParaRPr lang="en-CA" sz="1800" dirty="0">
              <a:solidFill>
                <a:srgbClr val="B39242"/>
              </a:solidFill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726" y="6409696"/>
            <a:ext cx="59999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© Copyright 2016 IFSD Institute of Fiscal Studies and Democracy.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19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D2EB-9224-E846-BD20-5CD46B68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 Fiscal Metrics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CA0D2A-69D5-B542-AF53-7DEEC12056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256101"/>
              </p:ext>
            </p:extLst>
          </p:nvPr>
        </p:nvGraphicFramePr>
        <p:xfrm>
          <a:off x="1760668" y="18918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48B46BB-C793-BE4A-8FC0-1ECDCB12B86A}"/>
              </a:ext>
            </a:extLst>
          </p:cNvPr>
          <p:cNvSpPr txBox="1"/>
          <p:nvPr/>
        </p:nvSpPr>
        <p:spPr>
          <a:xfrm>
            <a:off x="5527184" y="4581841"/>
            <a:ext cx="23294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Budgetary Balance</a:t>
            </a:r>
          </a:p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LT Average         -2.4     </a:t>
            </a:r>
          </a:p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2016/17 Value  -0.9</a:t>
            </a:r>
          </a:p>
        </p:txBody>
      </p:sp>
    </p:spTree>
    <p:extLst>
      <p:ext uri="{BB962C8B-B14F-4D97-AF65-F5344CB8AC3E}">
        <p14:creationId xmlns:p14="http://schemas.microsoft.com/office/powerpoint/2010/main" val="121819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Institutions &amp; Processes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454851"/>
              </p:ext>
            </p:extLst>
          </p:nvPr>
        </p:nvGraphicFramePr>
        <p:xfrm>
          <a:off x="2109955" y="3109169"/>
          <a:ext cx="4924089" cy="299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Country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Score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Sweden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87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Norway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85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United States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77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France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74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United Kingdom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74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Italy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73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Canada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71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Germany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69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Portugal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66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Spain</a:t>
                      </a:r>
                      <a:endParaRPr lang="en-US" sz="1600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54</a:t>
                      </a:r>
                      <a:endParaRPr lang="en-US" sz="1600" b="1" dirty="0">
                        <a:effectLst/>
                        <a:latin typeface="Kohinoor Devanagari" panose="02000000000000000000" pitchFamily="2" charset="77"/>
                        <a:ea typeface="Times New Roman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2036101"/>
            <a:ext cx="74389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hinoor Devanagari" panose="02000000000000000000" pitchFamily="2" charset="77"/>
                <a:cs typeface="Kohinoor Devanagari" panose="02000000000000000000" pitchFamily="2" charset="77"/>
              </a:rPr>
              <a:t>How does </a:t>
            </a:r>
            <a:r>
              <a:rPr kumimoji="0" lang="x-none" altLang="x-none" sz="20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transparency </a:t>
            </a:r>
            <a:r>
              <a:rPr kumimoji="0" lang="x-none" altLang="x-non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ohinoor Devanagari" panose="02000000000000000000" pitchFamily="2" charset="77"/>
                <a:cs typeface="Kohinoor Devanagari" panose="02000000000000000000" pitchFamily="2" charset="77"/>
              </a:rPr>
              <a:t>in Canada compare to other countries?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1" y="629322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Open Budget Survey 2017: International Budget Partnership </a:t>
            </a:r>
          </a:p>
        </p:txBody>
      </p:sp>
    </p:spTree>
    <p:extLst>
      <p:ext uri="{BB962C8B-B14F-4D97-AF65-F5344CB8AC3E}">
        <p14:creationId xmlns:p14="http://schemas.microsoft.com/office/powerpoint/2010/main" val="107246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Institutions &amp;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290" y="2116132"/>
            <a:ext cx="7352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To what extent does the legislature in Canada provide </a:t>
            </a:r>
            <a:r>
              <a:rPr lang="en-US" sz="2000" b="1" dirty="0">
                <a:solidFill>
                  <a:schemeClr val="accent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oversight</a:t>
            </a:r>
            <a:r>
              <a:rPr lang="en-US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? </a:t>
            </a:r>
            <a:endParaRPr lang="en-US" b="1" dirty="0">
              <a:effectLst/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9958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Open Budget Survey 2017: International Budget Partnership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77440" y="3012141"/>
            <a:ext cx="0" cy="2355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377440" y="3205779"/>
            <a:ext cx="1581374" cy="67773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29/100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377440" y="4421393"/>
            <a:ext cx="4077148" cy="76379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80/100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3059" y="3227294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Formulation / Approval</a:t>
            </a:r>
          </a:p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Weak Oversight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1534" y="4428702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Execution / Audit</a:t>
            </a:r>
          </a:p>
          <a:p>
            <a:r>
              <a:rPr lang="en-US" sz="16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Adequate Oversight</a:t>
            </a:r>
          </a:p>
        </p:txBody>
      </p:sp>
    </p:spTree>
    <p:extLst>
      <p:ext uri="{BB962C8B-B14F-4D97-AF65-F5344CB8AC3E}">
        <p14:creationId xmlns:p14="http://schemas.microsoft.com/office/powerpoint/2010/main" val="924175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3B4A-DDAB-6442-A850-78975D74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Institutions &amp; Processes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63F312-C0B5-044C-B7AB-79D6C210D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09978"/>
              </p:ext>
            </p:extLst>
          </p:nvPr>
        </p:nvGraphicFramePr>
        <p:xfrm>
          <a:off x="790686" y="2534295"/>
          <a:ext cx="3818964" cy="34110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894">
                  <a:extLst>
                    <a:ext uri="{9D8B030D-6E8A-4147-A177-3AD203B41FA5}">
                      <a16:colId xmlns:a16="http://schemas.microsoft.com/office/drawing/2014/main" val="4275455925"/>
                    </a:ext>
                  </a:extLst>
                </a:gridCol>
                <a:gridCol w="837070">
                  <a:extLst>
                    <a:ext uri="{9D8B030D-6E8A-4147-A177-3AD203B41FA5}">
                      <a16:colId xmlns:a16="http://schemas.microsoft.com/office/drawing/2014/main" val="2748004433"/>
                    </a:ext>
                  </a:extLst>
                </a:gridCol>
              </a:tblGrid>
              <a:tr h="528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Country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Score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2374870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United Kingdom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57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25757889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Canada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39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5933351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United States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22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4861725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France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9086707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Germany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7726946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Norway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8604281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Sweden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7704596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Portugal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15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8404921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Italy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7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5967662"/>
                  </a:ext>
                </a:extLst>
              </a:tr>
              <a:tr h="288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Spain</a:t>
                      </a:r>
                      <a:endParaRPr lang="en-CA" sz="1800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2</a:t>
                      </a:r>
                      <a:endParaRPr lang="en-CA" sz="1800" b="1" dirty="0">
                        <a:effectLst/>
                        <a:latin typeface="Kohinoor Devanagari" panose="02000000000000000000" pitchFamily="2" charset="77"/>
                        <a:ea typeface="Times New Roman" panose="02020603050405020304" pitchFamily="18" charset="0"/>
                        <a:cs typeface="Kohinoor Devanagari" panose="02000000000000000000" pitchFamily="2" charset="77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00272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54DAFE3-0123-0F4C-AB61-F2A6057C4DA9}"/>
              </a:ext>
            </a:extLst>
          </p:cNvPr>
          <p:cNvSpPr/>
          <p:nvPr/>
        </p:nvSpPr>
        <p:spPr>
          <a:xfrm>
            <a:off x="790686" y="1849890"/>
            <a:ext cx="71161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To what extent do different institutions in Canada provide opportunities for </a:t>
            </a:r>
            <a:r>
              <a:rPr lang="en-US" sz="2000" b="1" dirty="0">
                <a:solidFill>
                  <a:schemeClr val="accent2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public participation</a:t>
            </a:r>
            <a:r>
              <a:rPr lang="en-US" b="1" dirty="0">
                <a:solidFill>
                  <a:srgbClr val="000000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?</a:t>
            </a:r>
            <a:endParaRPr lang="en-CA" sz="2000" dirty="0">
              <a:latin typeface="Kohinoor Devanagari" panose="02000000000000000000" pitchFamily="2" charset="77"/>
              <a:ea typeface="Times New Roman" panose="02020603050405020304" pitchFamily="18" charset="0"/>
              <a:cs typeface="Kohinoor Devanagari" panose="02000000000000000000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E1DA19-8629-D74C-933C-5E5B0312187A}"/>
              </a:ext>
            </a:extLst>
          </p:cNvPr>
          <p:cNvSpPr/>
          <p:nvPr/>
        </p:nvSpPr>
        <p:spPr>
          <a:xfrm>
            <a:off x="4609650" y="302632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Executive 27/100 </a:t>
            </a:r>
            <a:r>
              <a:rPr lang="en-US" sz="1600" b="1" dirty="0"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---few opportunities </a:t>
            </a:r>
            <a:endParaRPr lang="en-CA" sz="1600" dirty="0">
              <a:latin typeface="Kohinoor Devanagari" panose="02000000000000000000" pitchFamily="2" charset="77"/>
              <a:ea typeface="Times New Roman" panose="02020603050405020304" pitchFamily="18" charset="0"/>
              <a:cs typeface="Kohinoor Devanagari" panose="02000000000000000000" pitchFamily="2" charset="77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Legislature 75/100 </a:t>
            </a:r>
            <a:r>
              <a:rPr lang="en-US" sz="1600" b="1" dirty="0"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adequate opportunities </a:t>
            </a:r>
            <a:endParaRPr lang="en-CA" sz="1600" dirty="0">
              <a:latin typeface="Kohinoor Devanagari" panose="02000000000000000000" pitchFamily="2" charset="77"/>
              <a:ea typeface="Times New Roman" panose="02020603050405020304" pitchFamily="18" charset="0"/>
              <a:cs typeface="Kohinoor Devanagari" panose="02000000000000000000" pitchFamily="2" charset="77"/>
            </a:endParaRPr>
          </a:p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Audit Institution 33/100 </a:t>
            </a:r>
            <a:r>
              <a:rPr lang="en-US" sz="1600" b="1" dirty="0">
                <a:latin typeface="Kohinoor Devanagari" panose="02000000000000000000" pitchFamily="2" charset="77"/>
                <a:ea typeface="Times New Roman" panose="02020603050405020304" pitchFamily="18" charset="0"/>
                <a:cs typeface="Kohinoor Devanagari" panose="02000000000000000000" pitchFamily="2" charset="77"/>
              </a:rPr>
              <a:t>---few opportunities </a:t>
            </a:r>
            <a:endParaRPr lang="en-CA" sz="1600" dirty="0">
              <a:latin typeface="Kohinoor Devanagari" panose="02000000000000000000" pitchFamily="2" charset="77"/>
              <a:ea typeface="Times New Roman" panose="02020603050405020304" pitchFamily="18" charset="0"/>
              <a:cs typeface="Kohinoor Devanagari" panose="02000000000000000000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B66F0-8BE9-B644-B5B2-2BA05634FEF9}"/>
              </a:ext>
            </a:extLst>
          </p:cNvPr>
          <p:cNvSpPr txBox="1"/>
          <p:nvPr/>
        </p:nvSpPr>
        <p:spPr>
          <a:xfrm>
            <a:off x="457200" y="6114165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Open Budget Survey 2017: International Budget Partnership </a:t>
            </a:r>
          </a:p>
        </p:txBody>
      </p:sp>
    </p:spTree>
    <p:extLst>
      <p:ext uri="{BB962C8B-B14F-4D97-AF65-F5344CB8AC3E}">
        <p14:creationId xmlns:p14="http://schemas.microsoft.com/office/powerpoint/2010/main" val="393119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615285"/>
            <a:ext cx="8229600" cy="879945"/>
          </a:xfrm>
        </p:spPr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Risks </a:t>
            </a:r>
            <a:r>
              <a:rPr lang="mr-IN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–</a:t>
            </a:r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 Debt</a:t>
            </a:r>
          </a:p>
        </p:txBody>
      </p:sp>
      <p:sp>
        <p:nvSpPr>
          <p:cNvPr id="4" name="Rectangle 3"/>
          <p:cNvSpPr/>
          <p:nvPr/>
        </p:nvSpPr>
        <p:spPr>
          <a:xfrm>
            <a:off x="5262738" y="4023361"/>
            <a:ext cx="914400" cy="91440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90903" y="3614570"/>
            <a:ext cx="914400" cy="132319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10103" y="3173508"/>
            <a:ext cx="914400" cy="176425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93566" y="508479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1731" y="508479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4700" y="5084796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2023 </a:t>
            </a:r>
            <a:r>
              <a:rPr lang="en-US" dirty="0" err="1">
                <a:latin typeface="Kohinoor Devanagari" panose="02000000000000000000" pitchFamily="2" charset="77"/>
                <a:cs typeface="Kohinoor Devanagari" panose="02000000000000000000" pitchFamily="2" charset="77"/>
              </a:rPr>
              <a:t>est</a:t>
            </a:r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6794" y="2488569"/>
            <a:ext cx="2662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Accumulated Deficit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1599" y="370063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$458b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1731" y="329559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$632b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80017" y="284180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$732b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9907"/>
              </p:ext>
            </p:extLst>
          </p:nvPr>
        </p:nvGraphicFramePr>
        <p:xfrm>
          <a:off x="283777" y="3182918"/>
          <a:ext cx="42313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2022-23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%Change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Programs</a:t>
                      </a:r>
                      <a:endParaRPr lang="en-US" sz="1600" dirty="0">
                        <a:latin typeface="Kohinoor Devanagari" panose="02000000000000000000" pitchFamily="2" charset="77"/>
                        <a:cs typeface="Kohinoor Devanagari" panose="02000000000000000000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$304.9b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$347.9b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$24.2b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$32.8b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Kohinoor Devanagari" panose="02000000000000000000" pitchFamily="2" charset="77"/>
                          <a:cs typeface="Kohinoor Devanagari" panose="02000000000000000000" pitchFamily="2" charset="77"/>
                        </a:rPr>
                        <a:t>35.5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99708" y="2487065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Spending</a:t>
            </a:r>
          </a:p>
        </p:txBody>
      </p:sp>
      <p:sp>
        <p:nvSpPr>
          <p:cNvPr id="20" name="Triangle 19"/>
          <p:cNvSpPr/>
          <p:nvPr/>
        </p:nvSpPr>
        <p:spPr>
          <a:xfrm>
            <a:off x="5905949" y="6001046"/>
            <a:ext cx="871369" cy="5486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le 20"/>
          <p:cNvSpPr/>
          <p:nvPr/>
        </p:nvSpPr>
        <p:spPr>
          <a:xfrm>
            <a:off x="7239015" y="5974130"/>
            <a:ext cx="871369" cy="548640"/>
          </a:xfrm>
          <a:prstGeom prst="triangl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19937" y="560479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Up $174b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26311" y="560479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Up $100b</a:t>
            </a:r>
          </a:p>
        </p:txBody>
      </p:sp>
    </p:spTree>
    <p:extLst>
      <p:ext uri="{BB962C8B-B14F-4D97-AF65-F5344CB8AC3E}">
        <p14:creationId xmlns:p14="http://schemas.microsoft.com/office/powerpoint/2010/main" val="1249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Risk </a:t>
            </a:r>
            <a:r>
              <a:rPr lang="mr-IN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–</a:t>
            </a:r>
            <a:r>
              <a:rPr lang="en-CA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 Spending Control</a:t>
            </a:r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02" y="1640141"/>
            <a:ext cx="7195596" cy="52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8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Risk </a:t>
            </a:r>
            <a:r>
              <a:rPr lang="mr-IN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–</a:t>
            </a:r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 Economy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14" y="3042616"/>
            <a:ext cx="4147605" cy="3111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3" y="3042615"/>
            <a:ext cx="4147607" cy="3111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48936"/>
            <a:ext cx="8072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Vulnerability to an economic shock increases with high levels of household debt </a:t>
            </a:r>
          </a:p>
          <a:p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2802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Follow us on Twitter!</a:t>
            </a:r>
            <a:b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</a:br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@IFSD_IFPD</a:t>
            </a:r>
          </a:p>
        </p:txBody>
      </p:sp>
    </p:spTree>
    <p:extLst>
      <p:ext uri="{BB962C8B-B14F-4D97-AF65-F5344CB8AC3E}">
        <p14:creationId xmlns:p14="http://schemas.microsoft.com/office/powerpoint/2010/main" val="40937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Key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Hard to argue against economic success</a:t>
            </a:r>
          </a:p>
          <a:p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Success in spite of relatively weak budget institutions and processes</a:t>
            </a:r>
          </a:p>
          <a:p>
            <a:endParaRPr lang="en-US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Risks are building</a:t>
            </a:r>
          </a:p>
        </p:txBody>
      </p:sp>
    </p:spTree>
    <p:extLst>
      <p:ext uri="{BB962C8B-B14F-4D97-AF65-F5344CB8AC3E}">
        <p14:creationId xmlns:p14="http://schemas.microsoft.com/office/powerpoint/2010/main" val="53006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Economy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9" y="1830363"/>
            <a:ext cx="6006502" cy="45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181AB-2BF9-704F-8C66-20DAC52E5B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2750" y="1861226"/>
            <a:ext cx="5918499" cy="443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3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Budget Big Ticket Items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35" y="1990164"/>
            <a:ext cx="3168062" cy="1774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835" y="4263679"/>
            <a:ext cx="3168062" cy="2036267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069574" y="1990164"/>
            <a:ext cx="26228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Middle Class Tax Cut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Canada Child Benefit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EI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Infrastructure (Phase 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2408" y="1990164"/>
            <a:ext cx="2278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Indigenous  Peoples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Environment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Veterans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9574" y="4400842"/>
            <a:ext cx="263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Skills and Innovation</a:t>
            </a:r>
          </a:p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Infrastructure (Phase 2)</a:t>
            </a:r>
          </a:p>
        </p:txBody>
      </p:sp>
    </p:spTree>
    <p:extLst>
      <p:ext uri="{BB962C8B-B14F-4D97-AF65-F5344CB8AC3E}">
        <p14:creationId xmlns:p14="http://schemas.microsoft.com/office/powerpoint/2010/main" val="96352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227"/>
            <a:ext cx="8229600" cy="87994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Government Agenda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4294" y="2092567"/>
            <a:ext cx="2642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Mandate Tracker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364 Commitments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977" y="3090874"/>
            <a:ext cx="1369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68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Completed 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Fully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352" y="3090874"/>
            <a:ext cx="130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1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Completed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Modified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1713" y="3090874"/>
            <a:ext cx="155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216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Underway on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Track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5535" y="3093039"/>
            <a:ext cx="1755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13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Underway with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9906" y="3090874"/>
            <a:ext cx="1276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3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Not being 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Pursued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5109" y="3090874"/>
            <a:ext cx="1542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21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On-going</a:t>
            </a:r>
          </a:p>
          <a:p>
            <a:pPr algn="ctr"/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Commitment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1978" y="4200942"/>
            <a:ext cx="5333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Kohinoor Devanagari" panose="02000000000000000000" pitchFamily="2" charset="77"/>
                <a:cs typeface="Kohinoor Devanagari" panose="02000000000000000000" pitchFamily="2" charset="77"/>
              </a:rPr>
              <a:t>Commitments Tracked Across 12 Priorities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960E8E-837F-6E45-BBF4-18A89134308A}"/>
              </a:ext>
            </a:extLst>
          </p:cNvPr>
          <p:cNvSpPr txBox="1"/>
          <p:nvPr/>
        </p:nvSpPr>
        <p:spPr>
          <a:xfrm>
            <a:off x="2251630" y="5014583"/>
            <a:ext cx="45207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Government Addressing Long term Issues</a:t>
            </a:r>
          </a:p>
        </p:txBody>
      </p:sp>
    </p:spTree>
    <p:extLst>
      <p:ext uri="{BB962C8B-B14F-4D97-AF65-F5344CB8AC3E}">
        <p14:creationId xmlns:p14="http://schemas.microsoft.com/office/powerpoint/2010/main" val="99969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Spending is Up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0786360"/>
              </p:ext>
            </p:extLst>
          </p:nvPr>
        </p:nvGraphicFramePr>
        <p:xfrm>
          <a:off x="939799" y="1964788"/>
          <a:ext cx="7264401" cy="455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6436" y="5023346"/>
            <a:ext cx="2225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PM Harper Budget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3099" y="469817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/>
              <a:t>$22.2 </a:t>
            </a:r>
            <a:r>
              <a:rPr lang="en-US" sz="1200" b="1" dirty="0"/>
              <a:t>billion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12141" y="4658061"/>
            <a:ext cx="0" cy="634226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15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61" y="778123"/>
            <a:ext cx="8229600" cy="87994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Government Polling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44887144"/>
              </p:ext>
            </p:extLst>
          </p:nvPr>
        </p:nvGraphicFramePr>
        <p:xfrm>
          <a:off x="1610061" y="20962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03025" y="4368432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Liberal Majority 77%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9718" y="309860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Liberal Minority 18%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604" y="1894182"/>
            <a:ext cx="5317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Probability of Winning Election Held Today (%)</a:t>
            </a:r>
          </a:p>
          <a:p>
            <a:pPr algn="ctr"/>
            <a:r>
              <a:rPr lang="en-US" b="1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CBC Eric </a:t>
            </a:r>
            <a:r>
              <a:rPr lang="en-US" b="1" dirty="0" err="1">
                <a:latin typeface="Kohinoor Devanagari" panose="02000000000000000000" pitchFamily="2" charset="77"/>
                <a:cs typeface="Kohinoor Devanagari" panose="02000000000000000000" pitchFamily="2" charset="77"/>
              </a:rPr>
              <a:t>Grenier</a:t>
            </a:r>
            <a:endParaRPr lang="en-US" b="1" dirty="0">
              <a:latin typeface="Kohinoor Devanagari" panose="02000000000000000000" pitchFamily="2" charset="77"/>
              <a:cs typeface="Kohinoor Devanagari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282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Kohinoor Devanagari" panose="02000000000000000000" pitchFamily="2" charset="77"/>
                <a:cs typeface="Kohinoor Devanagari" panose="02000000000000000000" pitchFamily="2" charset="77"/>
              </a:rPr>
              <a:t>Fiscal Metrics 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15587844"/>
              </p:ext>
            </p:extLst>
          </p:nvPr>
        </p:nvGraphicFramePr>
        <p:xfrm>
          <a:off x="1524000" y="20111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7143" y="4152336"/>
            <a:ext cx="18517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Program Expenses</a:t>
            </a:r>
          </a:p>
          <a:p>
            <a:r>
              <a:rPr lang="en-US" sz="1600" dirty="0"/>
              <a:t>LT Average         14.3</a:t>
            </a:r>
          </a:p>
          <a:p>
            <a:r>
              <a:rPr lang="en-US" sz="1600" dirty="0"/>
              <a:t>2016/17 Value  14.2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8275" y="2766555"/>
            <a:ext cx="185172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Revenues</a:t>
            </a:r>
          </a:p>
          <a:p>
            <a:r>
              <a:rPr lang="en-US" sz="1600" dirty="0"/>
              <a:t>LT Average         16.4</a:t>
            </a:r>
          </a:p>
          <a:p>
            <a:r>
              <a:rPr lang="en-US" sz="1600" dirty="0"/>
              <a:t>2016/17 Value  14.5</a:t>
            </a:r>
          </a:p>
        </p:txBody>
      </p:sp>
    </p:spTree>
    <p:extLst>
      <p:ext uri="{BB962C8B-B14F-4D97-AF65-F5344CB8AC3E}">
        <p14:creationId xmlns:p14="http://schemas.microsoft.com/office/powerpoint/2010/main" val="160255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SD">
      <a:dk1>
        <a:sysClr val="windowText" lastClr="000000"/>
      </a:dk1>
      <a:lt1>
        <a:sysClr val="window" lastClr="FFFFFF"/>
      </a:lt1>
      <a:dk2>
        <a:srgbClr val="0F2C52"/>
      </a:dk2>
      <a:lt2>
        <a:srgbClr val="EEECE1"/>
      </a:lt2>
      <a:accent1>
        <a:srgbClr val="0F2C52"/>
      </a:accent1>
      <a:accent2>
        <a:srgbClr val="B39242"/>
      </a:accent2>
      <a:accent3>
        <a:srgbClr val="337E48"/>
      </a:accent3>
      <a:accent4>
        <a:srgbClr val="AA1F1F"/>
      </a:accent4>
      <a:accent5>
        <a:srgbClr val="4478BD"/>
      </a:accent5>
      <a:accent6>
        <a:srgbClr val="9CA51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3237</TotalTime>
  <Words>431</Words>
  <Application>Microsoft Macintosh PowerPoint</Application>
  <PresentationFormat>On-screen Show (4:3)</PresentationFormat>
  <Paragraphs>167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Helvetica</vt:lpstr>
      <vt:lpstr>Helvetica Light</vt:lpstr>
      <vt:lpstr>Kohinoor Devanagari</vt:lpstr>
      <vt:lpstr>Times New Roman</vt:lpstr>
      <vt:lpstr>Wingdings</vt:lpstr>
      <vt:lpstr>Office Theme</vt:lpstr>
      <vt:lpstr>PowerPoint Presentation</vt:lpstr>
      <vt:lpstr>Key Messages</vt:lpstr>
      <vt:lpstr>Economy</vt:lpstr>
      <vt:lpstr>Economy</vt:lpstr>
      <vt:lpstr>Budget Big Ticket Items</vt:lpstr>
      <vt:lpstr>Government Agenda</vt:lpstr>
      <vt:lpstr>Spending is Up</vt:lpstr>
      <vt:lpstr>Government Polling</vt:lpstr>
      <vt:lpstr>Fiscal Metrics  </vt:lpstr>
      <vt:lpstr> Fiscal Metrics </vt:lpstr>
      <vt:lpstr>Budget Institutions &amp; Processes</vt:lpstr>
      <vt:lpstr>Budget Institutions &amp; Processes</vt:lpstr>
      <vt:lpstr>Budget Institutions &amp; Processes</vt:lpstr>
      <vt:lpstr>Risks – Debt</vt:lpstr>
      <vt:lpstr>Risk – Spending Control</vt:lpstr>
      <vt:lpstr>Risk – Economy</vt:lpstr>
      <vt:lpstr>Follow us on Twitter! @IFSD_IFPD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VanTorre</dc:creator>
  <cp:lastModifiedBy>Jessica Rached</cp:lastModifiedBy>
  <cp:revision>78</cp:revision>
  <dcterms:created xsi:type="dcterms:W3CDTF">2016-06-28T18:33:10Z</dcterms:created>
  <dcterms:modified xsi:type="dcterms:W3CDTF">2018-02-06T14:21:44Z</dcterms:modified>
</cp:coreProperties>
</file>